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80" r:id="rId20"/>
    <p:sldId id="273" r:id="rId21"/>
    <p:sldId id="279" r:id="rId22"/>
    <p:sldId id="275" r:id="rId23"/>
    <p:sldId id="276" r:id="rId24"/>
    <p:sldId id="277" r:id="rId2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00275-0E83-85E1-B166-256D4BFBF265}" v="253" dt="2022-12-08T21:35:44.093"/>
    <p1510:client id="{353330C9-A6D0-C8A8-BE5A-524C6C4012D4}" v="94" dt="2022-12-09T01:55:06.938"/>
    <p1510:client id="{E3425BB8-3FC8-AAF7-EB6B-F25C64871EEA}" v="10" dt="2022-12-08T21:16:56.228"/>
    <p1510:client id="{EA6B2188-8056-0672-5380-73ECA93A171B}" v="9" dt="2022-12-09T04:34:11.67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2EA"/>
          </a:solidFill>
        </a:fill>
      </a:tcStyle>
    </a:wholeTbl>
    <a:band2H>
      <a:tcTxStyle/>
      <a:tcStyle>
        <a:tcBdr/>
        <a:fill>
          <a:solidFill>
            <a:srgbClr val="E8F1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Describe yourself and your research question to the class. Get your audience’s attention -- why are </a:t>
            </a:r>
            <a:r>
              <a:rPr i="1"/>
              <a:t>you</a:t>
            </a:r>
            <a:r>
              <a:t> interested in this, and why should </a:t>
            </a:r>
            <a:r>
              <a:rPr i="1"/>
              <a:t>they</a:t>
            </a:r>
            <a:r>
              <a:t> be? However, don’t use up a lot of time here (limit this to about 30 seconds), otherwise, you will likely run over time when you are discussing the papers.</a:t>
            </a:r>
          </a:p>
          <a:p>
            <a:endParaRPr/>
          </a:p>
          <a:p>
            <a:r>
              <a:t>Credentials are your earned degrees (BS, BA, MD, etc.)</a:t>
            </a:r>
          </a:p>
          <a:p>
            <a:endParaRPr/>
          </a:p>
          <a:p>
            <a:r>
              <a:t>For degree track: here are some suggestions:</a:t>
            </a:r>
          </a:p>
          <a:p>
            <a:r>
              <a:t>Certificate  </a:t>
            </a:r>
          </a:p>
          <a:p>
            <a:r>
              <a:t>MS Research track / Bioinformatics</a:t>
            </a:r>
          </a:p>
          <a:p>
            <a:r>
              <a:t>PhD</a:t>
            </a:r>
          </a:p>
          <a:p>
            <a:r>
              <a:t>Rice University / Keck Fellow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600" y="401841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0" y="403365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icture 8" descr="Picture 8"/>
          <p:cNvPicPr>
            <a:picLocks noChangeAspect="1"/>
          </p:cNvPicPr>
          <p:nvPr/>
        </p:nvPicPr>
        <p:blipFill>
          <a:blip r:embed="rId3"/>
          <a:srcRect l="4187" t="1892" b="6443"/>
          <a:stretch>
            <a:fillRect/>
          </a:stretch>
        </p:blipFill>
        <p:spPr>
          <a:xfrm>
            <a:off x="0" y="44348396"/>
            <a:ext cx="30109381" cy="5029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9" descr="Picture 9"/>
          <p:cNvPicPr>
            <a:picLocks noChangeAspect="1"/>
          </p:cNvPicPr>
          <p:nvPr/>
        </p:nvPicPr>
        <p:blipFill>
          <a:blip r:embed="rId3"/>
          <a:srcRect l="4187" t="1892" b="6442"/>
          <a:stretch>
            <a:fillRect/>
          </a:stretch>
        </p:blipFill>
        <p:spPr>
          <a:xfrm>
            <a:off x="-2" y="5366494"/>
            <a:ext cx="8929533" cy="1491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689" y="4655982"/>
            <a:ext cx="1832390" cy="220262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Box 39"/>
          <p:cNvSpPr/>
          <p:nvPr/>
        </p:nvSpPr>
        <p:spPr>
          <a:xfrm>
            <a:off x="0" y="-1"/>
            <a:ext cx="9144000" cy="976924"/>
          </a:xfrm>
          <a:prstGeom prst="rect">
            <a:avLst/>
          </a:prstGeom>
          <a:solidFill>
            <a:srgbClr val="44697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ctr" defTabSz="7378834">
              <a:defRPr sz="5200" b="1" i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-17903"/>
            <a:ext cx="988648" cy="994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600" y="401841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0" y="403365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0" y="40488973"/>
            <a:ext cx="8958699" cy="919342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/>
            </a:lvl1pPr>
          </a:lstStyle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Box 39"/>
          <p:cNvSpPr/>
          <p:nvPr/>
        </p:nvSpPr>
        <p:spPr>
          <a:xfrm>
            <a:off x="0" y="-1"/>
            <a:ext cx="9144000" cy="976924"/>
          </a:xfrm>
          <a:prstGeom prst="rect">
            <a:avLst/>
          </a:prstGeom>
          <a:solidFill>
            <a:srgbClr val="44697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ctr" defTabSz="7378834">
              <a:defRPr sz="5200" b="1" i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-17903"/>
            <a:ext cx="988648" cy="994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600" y="401841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0" y="403365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0" y="40488973"/>
            <a:ext cx="8958699" cy="9193429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5pPr marL="2184400" indent="-3556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Box 39"/>
          <p:cNvSpPr/>
          <p:nvPr/>
        </p:nvSpPr>
        <p:spPr>
          <a:xfrm>
            <a:off x="0" y="-1"/>
            <a:ext cx="9144000" cy="976924"/>
          </a:xfrm>
          <a:prstGeom prst="rect">
            <a:avLst/>
          </a:prstGeom>
          <a:solidFill>
            <a:srgbClr val="44697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ctr" defTabSz="7378834">
              <a:defRPr sz="5200" b="1" i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-17903"/>
            <a:ext cx="988648" cy="994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600" y="401841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0" y="403365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0" y="40488973"/>
            <a:ext cx="8958699" cy="9193429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9"/>
          <p:cNvSpPr/>
          <p:nvPr/>
        </p:nvSpPr>
        <p:spPr>
          <a:xfrm>
            <a:off x="0" y="-1"/>
            <a:ext cx="9144000" cy="976924"/>
          </a:xfrm>
          <a:prstGeom prst="rect">
            <a:avLst/>
          </a:prstGeom>
          <a:solidFill>
            <a:srgbClr val="44697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ctr" defTabSz="7378834">
              <a:defRPr sz="5200" b="1" i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-17903"/>
            <a:ext cx="988648" cy="994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600" y="401841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0" y="403365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0" y="40488973"/>
            <a:ext cx="8958699" cy="9193429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Box 39"/>
          <p:cNvSpPr/>
          <p:nvPr/>
        </p:nvSpPr>
        <p:spPr>
          <a:xfrm>
            <a:off x="0" y="-1"/>
            <a:ext cx="9144000" cy="976924"/>
          </a:xfrm>
          <a:prstGeom prst="rect">
            <a:avLst/>
          </a:prstGeom>
          <a:solidFill>
            <a:srgbClr val="44697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ctr" defTabSz="7378834">
              <a:defRPr sz="5200" b="1" i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-17903"/>
            <a:ext cx="988648" cy="994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600" y="401841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0" y="403365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0" y="40488973"/>
            <a:ext cx="8958699" cy="9193429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Box 39"/>
          <p:cNvSpPr/>
          <p:nvPr/>
        </p:nvSpPr>
        <p:spPr>
          <a:xfrm>
            <a:off x="0" y="-1"/>
            <a:ext cx="9144000" cy="976924"/>
          </a:xfrm>
          <a:prstGeom prst="rect">
            <a:avLst/>
          </a:prstGeom>
          <a:solidFill>
            <a:srgbClr val="44697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ctr" defTabSz="7378834">
              <a:defRPr sz="5200" b="1" i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-17903"/>
            <a:ext cx="988648" cy="994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600" y="401841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0" y="403365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0" y="40488973"/>
            <a:ext cx="8958699" cy="9193429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Box 39"/>
          <p:cNvSpPr/>
          <p:nvPr/>
        </p:nvSpPr>
        <p:spPr>
          <a:xfrm>
            <a:off x="0" y="-1"/>
            <a:ext cx="9144000" cy="976924"/>
          </a:xfrm>
          <a:prstGeom prst="rect">
            <a:avLst/>
          </a:prstGeom>
          <a:solidFill>
            <a:srgbClr val="44697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ctr" defTabSz="7378834">
              <a:defRPr sz="5200" b="1" i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4" y="-17903"/>
            <a:ext cx="988648" cy="994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0600" y="401841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0" y="403365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0" y="40488973"/>
            <a:ext cx="8958699" cy="919342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128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9"/>
          <p:cNvSpPr/>
          <p:nvPr/>
        </p:nvSpPr>
        <p:spPr>
          <a:xfrm>
            <a:off x="0" y="-1"/>
            <a:ext cx="9144000" cy="976924"/>
          </a:xfrm>
          <a:prstGeom prst="rect">
            <a:avLst/>
          </a:prstGeom>
          <a:solidFill>
            <a:srgbClr val="44697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algn="ctr" defTabSz="7378834">
              <a:defRPr sz="5200" b="1" i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584" y="-17903"/>
            <a:ext cx="988648" cy="994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8" descr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60600" y="401841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9" descr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813000" y="40336573"/>
            <a:ext cx="8958699" cy="9193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10" descr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65400" y="40488973"/>
            <a:ext cx="8958699" cy="919342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1133231" y="-17903"/>
            <a:ext cx="755357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7" y="6406786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D9D9D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D9D9D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D9D9D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D9D9D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D9D9D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D9D9D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D9D9D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D9D9D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D9D9D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90575" marR="0" indent="-333375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8" marR="0" indent="-32003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28850" marR="0" indent="-4000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06038" marR="0" indent="-32003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63238" marR="0" indent="-32003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20440" marR="0" indent="-32003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77640" marR="0" indent="-32004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ctrTitle"/>
          </p:nvPr>
        </p:nvSpPr>
        <p:spPr>
          <a:xfrm>
            <a:off x="685800" y="1400175"/>
            <a:ext cx="7772400" cy="2176743"/>
          </a:xfrm>
          <a:prstGeom prst="rect">
            <a:avLst/>
          </a:prstGeom>
        </p:spPr>
        <p:txBody>
          <a:bodyPr/>
          <a:lstStyle>
            <a:lvl1pPr defTabSz="425195">
              <a:spcBef>
                <a:spcPts val="1100"/>
              </a:spcBef>
              <a:defRPr sz="3348" b="1">
                <a:solidFill>
                  <a:srgbClr val="000000"/>
                </a:solidFill>
              </a:defRPr>
            </a:lvl1pPr>
          </a:lstStyle>
          <a:p>
            <a:r>
              <a:t>Classification of Cardiomegaly Using X-ray Images and Segmentation of Hippocampus Using MRI Scans</a:t>
            </a:r>
            <a:endParaRPr b="0"/>
          </a:p>
        </p:txBody>
      </p:sp>
      <p:sp>
        <p:nvSpPr>
          <p:cNvPr id="140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924457" y="3234531"/>
            <a:ext cx="6940453" cy="215800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defRPr sz="2000" b="1"/>
            </a:pPr>
            <a:endParaRPr/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Chinmay Mokashi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Samia Islam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Sarita Soebianto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Group G1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BMI 6331 Medical Imaging and Signal Pattern Recognition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2000"/>
            </a:pPr>
            <a:r>
              <a:t>9 December, 2022</a:t>
            </a:r>
          </a:p>
        </p:txBody>
      </p:sp>
      <p:sp>
        <p:nvSpPr>
          <p:cNvPr id="14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97901" y="6406785"/>
            <a:ext cx="188897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42" name="TextBox 4"/>
          <p:cNvSpPr txBox="1"/>
          <p:nvPr/>
        </p:nvSpPr>
        <p:spPr>
          <a:xfrm>
            <a:off x="5572758" y="6164603"/>
            <a:ext cx="1030446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Rev. 11/29/22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lgorith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Algorithms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96" name="Screen Shot 2022-12-08 at 10.30.17 AM.png" descr="Screen Shot 2022-12-08 at 10.30.1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99" y="1245126"/>
            <a:ext cx="7176079" cy="4795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ross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Cross validation</a:t>
            </a:r>
          </a:p>
        </p:txBody>
      </p:sp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4458" y="6406786"/>
            <a:ext cx="262343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00" name="Training data highly imbalanced…"/>
          <p:cNvSpPr txBox="1"/>
          <p:nvPr/>
        </p:nvSpPr>
        <p:spPr>
          <a:xfrm>
            <a:off x="327154" y="1360024"/>
            <a:ext cx="8062637" cy="3485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317500">
              <a:buSzPct val="100000"/>
              <a:buFont typeface="Times Roman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Training data highly imbalanced</a:t>
            </a:r>
          </a:p>
          <a:p>
            <a:pPr marL="914400" lvl="1" indent="-317500">
              <a:buSzPct val="100000"/>
              <a:buFont typeface="Times Roman"/>
              <a:buChar char="◦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Number of healthy: 20899</a:t>
            </a:r>
            <a:endParaRPr>
              <a:solidFill>
                <a:srgbClr val="FF2600"/>
              </a:solidFill>
            </a:endParaRPr>
          </a:p>
          <a:p>
            <a:pPr marL="914400" lvl="1" indent="-317500">
              <a:buSzPct val="100000"/>
              <a:buFont typeface="Times Roman"/>
              <a:buChar char="◦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Number with cardiomegaly: 467</a:t>
            </a:r>
            <a:endParaRPr>
              <a:solidFill>
                <a:srgbClr val="FF2600"/>
              </a:solidFill>
            </a:endParaR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2600"/>
              </a:solidFill>
            </a:endParaRPr>
          </a:p>
          <a:p>
            <a:pPr marL="457200" indent="-317500">
              <a:buSzPct val="100000"/>
              <a:buFont typeface="Times Roman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Different folds were created</a:t>
            </a:r>
          </a:p>
          <a:p>
            <a:pPr marL="914400" lvl="1" indent="-317500">
              <a:buSzPct val="100000"/>
              <a:buFont typeface="Times Roman"/>
              <a:buChar char="◦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50:50 split between healthy and cardiomegaly</a:t>
            </a:r>
          </a:p>
          <a:p>
            <a:pPr marL="914400" lvl="1" indent="-317500">
              <a:buSzPct val="100000"/>
              <a:buFont typeface="Times Roman"/>
              <a:buChar char="◦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Cardiomegaly samples re-used</a:t>
            </a:r>
          </a:p>
          <a:p>
            <a:pPr marL="914400" lvl="1" indent="-317500">
              <a:spcBef>
                <a:spcPts val="1600"/>
              </a:spcBef>
              <a:buSzPct val="100000"/>
              <a:buFont typeface="Times Roman"/>
              <a:buChar char="◦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Healthy samples used without replacement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del evalu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evaluation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4" name="ROC curves…"/>
          <p:cNvSpPr txBox="1"/>
          <p:nvPr/>
        </p:nvSpPr>
        <p:spPr>
          <a:xfrm>
            <a:off x="944013" y="1706541"/>
            <a:ext cx="3182316" cy="207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3" indent="-180473">
              <a:lnSpc>
                <a:spcPct val="200000"/>
              </a:lnSpc>
              <a:buSzPct val="100000"/>
              <a:buChar char="•"/>
              <a:defRPr sz="2900"/>
            </a:pPr>
            <a:r>
              <a:t>ROC curves</a:t>
            </a:r>
          </a:p>
          <a:p>
            <a:pPr marL="180473" indent="-180473">
              <a:lnSpc>
                <a:spcPct val="200000"/>
              </a:lnSpc>
              <a:buSzPct val="100000"/>
              <a:buChar char="•"/>
              <a:defRPr sz="2900"/>
            </a:pPr>
            <a:r>
              <a:t>AUC </a:t>
            </a:r>
          </a:p>
          <a:p>
            <a:pPr marL="180473" indent="-180473">
              <a:lnSpc>
                <a:spcPct val="200000"/>
              </a:lnSpc>
              <a:buSzPct val="100000"/>
              <a:buChar char="•"/>
              <a:defRPr sz="2900"/>
            </a:pPr>
            <a:r>
              <a:t>F1 scores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erformance of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 of models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08" name="RsZM16MFNf6mkirtV-STFENvBaYfSMqiSRNxYGZ-wiC1-_Gr0sNj0xstbX8uZ5LP0XqmW236o_o7AG2q21a9U5zDTZqVpqksjazCPIQP8l4d7m2ASqjKKFMraeHVMjOcFVrxyc-zlgu6PRhTGV0VrJWTBBPWfylpZUJRNJQVhO9ioFvb1GSTVsDrNA.png" descr="RsZM16MFNf6mkirtV-STFENvBaYfSMqiSRNxYGZ-wiC1-_Gr0sNj0xstbX8uZ5LP0XqmW236o_o7AG2q21a9U5zDTZqVpqksjazCPIQP8l4d7m2ASqjKKFMraeHVMjOcFVrxyc-zlgu6PRhTGV0VrJWTBBPWfylpZUJRNJQVhO9ioFvb1GSTVsDr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651" y="1122460"/>
            <a:ext cx="5653090" cy="5653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rain vs test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 vs test performance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12" name="F9etrvTZvy2qBze2CcN8TO21rcxPNb65XckkjNw987O4VTldP1s8UbEQlKrkExPTIgY5Eg_XmPMI6yocafkzrLDWEjV27pH-g5aqNMqPaBTQA9oKyeimNHp4oO5yMX96uGLvl3dgKEgd0lBbOVgiRqVNKQlYw8nXlr7EcEF0UN5Yen66tzHfMlBDBQ.png" descr="F9etrvTZvy2qBze2CcN8TO21rcxPNb65XckkjNw987O4VTldP1s8UbEQlKrkExPTIgY5Eg_XmPMI6yocafkzrLDWEjV27pH-g5aqNMqPaBTQA9oKyeimNHp4oO5yMX96uGLvl3dgKEgd0lBbOVgiRqVNKQlYw8nXlr7EcEF0UN5Yen66tzHfMlBDB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40" y="1141187"/>
            <a:ext cx="8132958" cy="4575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odel precision and reca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precision and recall</a:t>
            </a:r>
          </a:p>
        </p:txBody>
      </p:sp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16" name="Screen Shot 2022-12-08 at 12.11.50 PM.png" descr="Screen Shot 2022-12-08 at 12.11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973" y="1612749"/>
            <a:ext cx="5238054" cy="3248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uture areas of inter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areas of interest</a:t>
            </a:r>
          </a:p>
        </p:txBody>
      </p:sp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20" name="Compare F-1 scores amongst classes - age, gender, X-ray view positions…"/>
          <p:cNvSpPr txBox="1"/>
          <p:nvPr/>
        </p:nvSpPr>
        <p:spPr>
          <a:xfrm>
            <a:off x="487682" y="1611531"/>
            <a:ext cx="7861580" cy="1402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317500">
              <a:lnSpc>
                <a:spcPct val="200000"/>
              </a:lnSpc>
              <a:buSzPct val="100000"/>
              <a:buFont typeface="Times Roman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Compare F-1 scores amongst classes - age, gender, X-ray view positions</a:t>
            </a:r>
          </a:p>
          <a:p>
            <a:pPr marL="457200" indent="-317500">
              <a:lnSpc>
                <a:spcPct val="200000"/>
              </a:lnSpc>
              <a:spcBef>
                <a:spcPts val="1600"/>
              </a:spcBef>
              <a:buSzPct val="100000"/>
              <a:buFont typeface="Times Roman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why pipelines with larger cropped region showed low recall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1133231" y="-17903"/>
            <a:ext cx="7553570" cy="1143001"/>
          </a:xfrm>
          <a:prstGeom prst="rect">
            <a:avLst/>
          </a:prstGeom>
        </p:spPr>
        <p:txBody>
          <a:bodyPr/>
          <a:lstStyle/>
          <a:p>
            <a:r>
              <a:t>Task 2 outline</a:t>
            </a:r>
          </a:p>
        </p:txBody>
      </p:sp>
      <p:sp>
        <p:nvSpPr>
          <p:cNvPr id="223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8413143" y="6406785"/>
            <a:ext cx="273655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4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332334"/>
            <a:ext cx="8229600" cy="4525964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 marL="320675" indent="-320675">
              <a:lnSpc>
                <a:spcPct val="160000"/>
              </a:lnSpc>
              <a:buFontTx/>
              <a:defRPr sz="3200"/>
            </a:pPr>
            <a:r>
              <a:rPr lang="en-US"/>
              <a:t>Background</a:t>
            </a:r>
          </a:p>
          <a:p>
            <a:pPr marL="320675" indent="-320675">
              <a:lnSpc>
                <a:spcPct val="160000"/>
              </a:lnSpc>
              <a:buFontTx/>
              <a:defRPr sz="3200"/>
            </a:pPr>
            <a:r>
              <a:t>Method</a:t>
            </a:r>
            <a:endParaRPr lang="en-US"/>
          </a:p>
          <a:p>
            <a:pPr marL="320675" indent="-320675">
              <a:lnSpc>
                <a:spcPct val="160000"/>
              </a:lnSpc>
              <a:buFontTx/>
              <a:defRPr sz="3200"/>
            </a:pPr>
            <a:r>
              <a:t>Results</a:t>
            </a:r>
          </a:p>
          <a:p>
            <a:pPr marL="320675" indent="-320675">
              <a:lnSpc>
                <a:spcPct val="160000"/>
              </a:lnSpc>
              <a:buFontTx/>
              <a:defRPr sz="3200"/>
            </a:pPr>
            <a:r>
              <a:t>Conclusion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1133231" y="-17903"/>
            <a:ext cx="7553570" cy="11430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223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8413143" y="6406785"/>
            <a:ext cx="273655" cy="26425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24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332334"/>
            <a:ext cx="8229600" cy="4525964"/>
          </a:xfrm>
          <a:prstGeom prst="rect">
            <a:avLst/>
          </a:prstGeom>
        </p:spPr>
        <p:txBody>
          <a:bodyPr lIns="45718" tIns="45718" rIns="45718" bIns="45718" anchor="t">
            <a:normAutofit fontScale="77500" lnSpcReduction="20000"/>
          </a:bodyPr>
          <a:lstStyle/>
          <a:p>
            <a:pPr>
              <a:defRPr sz="3200"/>
            </a:pPr>
            <a:r>
              <a:rPr lang="en-US"/>
              <a:t>Hippocampus - a region of the brain considered as the center of a brain network supporting encoding, consolidation, and retrieval of memory (Bartsch, 2012)</a:t>
            </a:r>
          </a:p>
          <a:p>
            <a:pPr marL="0" indent="0">
              <a:buNone/>
              <a:defRPr sz="3200"/>
            </a:pPr>
            <a:endParaRPr lang="en-US"/>
          </a:p>
          <a:p>
            <a:pPr>
              <a:defRPr sz="3200"/>
            </a:pPr>
            <a:r>
              <a:rPr lang="en-US"/>
              <a:t>In diagnosis and disease management, morphological analysis of the hippocampus is important (Bartsch et al., 2015)</a:t>
            </a:r>
            <a:endParaRPr/>
          </a:p>
          <a:p>
            <a:pPr>
              <a:defRPr sz="3200"/>
            </a:pPr>
            <a:endParaRPr lang="en-US"/>
          </a:p>
          <a:p>
            <a:pPr>
              <a:defRPr sz="3200"/>
            </a:pPr>
            <a:r>
              <a:rPr lang="en-US"/>
              <a:t>Gray levels of the hippocampus in MRI are very similar to other neighboring structures, making automatic segmentation challenging (Fischl et al., 2002)</a:t>
            </a:r>
          </a:p>
          <a:p>
            <a:pPr marL="320675" indent="-320675">
              <a:lnSpc>
                <a:spcPct val="160000"/>
              </a:lnSpc>
              <a:defRPr sz="3200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258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F95E-0074-697E-1CEC-EC54AF6D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54A36-3C09-580F-942D-F25376739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5718" tIns="45718" rIns="45718" bIns="45718" anchor="t">
            <a:normAutofit/>
          </a:bodyPr>
          <a:lstStyle/>
          <a:p>
            <a:pPr marL="0" indent="0">
              <a:buNone/>
            </a:pPr>
            <a:r>
              <a:rPr lang="en-US" b="1"/>
              <a:t>About the dataset</a:t>
            </a:r>
          </a:p>
          <a:p>
            <a:pPr marL="0" indent="0">
              <a:buNone/>
            </a:pPr>
            <a:endParaRPr lang="en-US" b="1"/>
          </a:p>
          <a:p>
            <a:r>
              <a:rPr lang="en-US"/>
              <a:t>Acquired at the Vanderbilt University Medical Center, Nashville, US.</a:t>
            </a:r>
          </a:p>
          <a:p>
            <a:r>
              <a:rPr lang="en-US">
                <a:solidFill>
                  <a:schemeClr val="accent3"/>
                </a:solidFill>
              </a:rPr>
              <a:t>MRI images</a:t>
            </a:r>
            <a:r>
              <a:rPr lang="en-US"/>
              <a:t> of healthy adults and adults with a non-affective psychotic disorder. T1-weighted MPRAGE was used as the imaging sequence.</a:t>
            </a:r>
          </a:p>
          <a:p>
            <a:r>
              <a:rPr lang="en-US"/>
              <a:t>The target ROIs: </a:t>
            </a:r>
            <a:r>
              <a:rPr lang="en-US">
                <a:solidFill>
                  <a:schemeClr val="accent3"/>
                </a:solidFill>
              </a:rPr>
              <a:t>the anterior and posterior of the hippocampus</a:t>
            </a:r>
            <a:r>
              <a:rPr lang="en-US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45249564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1133229" y="-17903"/>
            <a:ext cx="7553571" cy="1143001"/>
          </a:xfrm>
          <a:prstGeom prst="rect">
            <a:avLst/>
          </a:prstGeom>
        </p:spPr>
        <p:txBody>
          <a:bodyPr/>
          <a:lstStyle/>
          <a:p>
            <a:r>
              <a:t>Objectives</a:t>
            </a:r>
          </a:p>
        </p:txBody>
      </p:sp>
      <p:sp>
        <p:nvSpPr>
          <p:cNvPr id="14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332334"/>
            <a:ext cx="7553570" cy="4274847"/>
          </a:xfrm>
          <a:prstGeom prst="rect">
            <a:avLst/>
          </a:prstGeom>
        </p:spPr>
        <p:txBody>
          <a:bodyPr/>
          <a:lstStyle/>
          <a:p>
            <a:pPr marL="325754" indent="-325754" defTabSz="434340">
              <a:lnSpc>
                <a:spcPct val="160000"/>
              </a:lnSpc>
              <a:spcBef>
                <a:spcPts val="500"/>
              </a:spcBef>
              <a:defRPr sz="3040"/>
            </a:pPr>
            <a:r>
              <a:t>Image classification</a:t>
            </a:r>
          </a:p>
          <a:p>
            <a:pPr marL="666750" lvl="1" indent="-304800" defTabSz="434340">
              <a:lnSpc>
                <a:spcPct val="160000"/>
              </a:lnSpc>
              <a:spcBef>
                <a:spcPts val="500"/>
              </a:spcBef>
              <a:buSzPct val="60000"/>
              <a:buFontTx/>
              <a:buBlip>
                <a:blip r:embed="rId2"/>
              </a:buBlip>
              <a:defRPr sz="3040"/>
            </a:pPr>
            <a:r>
              <a:t>Identify patients with cardiomegaly using X-ray images</a:t>
            </a:r>
          </a:p>
          <a:p>
            <a:pPr marL="304800" indent="-304800" defTabSz="434340">
              <a:lnSpc>
                <a:spcPct val="160000"/>
              </a:lnSpc>
              <a:spcBef>
                <a:spcPts val="500"/>
              </a:spcBef>
              <a:buFontTx/>
              <a:defRPr sz="3040"/>
            </a:pPr>
            <a:r>
              <a:t>Image segmentation</a:t>
            </a:r>
          </a:p>
          <a:p>
            <a:pPr marL="666750" lvl="1" indent="-304800" defTabSz="434340">
              <a:lnSpc>
                <a:spcPct val="160000"/>
              </a:lnSpc>
              <a:spcBef>
                <a:spcPts val="500"/>
              </a:spcBef>
              <a:buSzPct val="60000"/>
              <a:buFontTx/>
              <a:buBlip>
                <a:blip r:embed="rId2"/>
              </a:buBlip>
              <a:defRPr sz="3040"/>
            </a:pPr>
            <a:r>
              <a:t>Identify anterior and posterior areas of hippocampus using 3D T1 MRI scans</a:t>
            </a:r>
          </a:p>
        </p:txBody>
      </p:sp>
      <p:sp>
        <p:nvSpPr>
          <p:cNvPr id="14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97901" y="6406785"/>
            <a:ext cx="188897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>
            <a:spLocks noGrp="1"/>
          </p:cNvSpPr>
          <p:nvPr>
            <p:ph type="title"/>
          </p:nvPr>
        </p:nvSpPr>
        <p:spPr>
          <a:xfrm>
            <a:off x="1133231" y="-17903"/>
            <a:ext cx="7553570" cy="1143001"/>
          </a:xfrm>
          <a:prstGeom prst="rect">
            <a:avLst/>
          </a:prstGeom>
        </p:spPr>
        <p:txBody>
          <a:bodyPr/>
          <a:lstStyle/>
          <a:p>
            <a:r>
              <a:t>Method</a:t>
            </a:r>
          </a:p>
        </p:txBody>
      </p:sp>
      <p:sp>
        <p:nvSpPr>
          <p:cNvPr id="227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8413143" y="6406785"/>
            <a:ext cx="273655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28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332334"/>
            <a:ext cx="8229600" cy="4525964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 marL="457200" indent="-317500">
              <a:spcBef>
                <a:spcPts val="0"/>
              </a:spcBef>
              <a:buFont typeface="Times Roman"/>
              <a:defRPr sz="2200"/>
            </a:pPr>
            <a:r>
              <a:rPr b="1" err="1">
                <a:solidFill>
                  <a:schemeClr val="accent3"/>
                </a:solidFill>
              </a:rPr>
              <a:t>nnU</a:t>
            </a:r>
            <a:r>
              <a:rPr b="1">
                <a:solidFill>
                  <a:schemeClr val="accent3"/>
                </a:solidFill>
              </a:rPr>
              <a:t>-Net</a:t>
            </a:r>
            <a:r>
              <a:t> used </a:t>
            </a:r>
            <a:r>
              <a:rPr>
                <a:solidFill>
                  <a:schemeClr val="accent3"/>
                </a:solidFill>
              </a:rPr>
              <a:t>to create image segmentation</a:t>
            </a:r>
            <a:r>
              <a:t> pipeline</a:t>
            </a:r>
          </a:p>
          <a:p>
            <a:pPr marL="914400" lvl="1" indent="-317500">
              <a:spcBef>
                <a:spcPts val="0"/>
              </a:spcBef>
              <a:buFont typeface="Times Roman"/>
              <a:buChar char="◦"/>
              <a:defRPr sz="2200"/>
            </a:pPr>
            <a:endParaRPr/>
          </a:p>
          <a:p>
            <a:pPr marL="914400" lvl="1" indent="-317500">
              <a:spcBef>
                <a:spcPts val="0"/>
              </a:spcBef>
              <a:buFont typeface="Times Roman"/>
              <a:buChar char="◦"/>
              <a:defRPr sz="2200"/>
            </a:pPr>
            <a:r>
              <a:t>Designed to deal with the dataset diversity found in the biomedical domain</a:t>
            </a:r>
          </a:p>
          <a:p>
            <a:pPr marL="914400" lvl="1" indent="-317500">
              <a:spcBef>
                <a:spcPts val="0"/>
              </a:spcBef>
              <a:buFont typeface="Times Roman"/>
              <a:buChar char="◦"/>
              <a:defRPr sz="2200"/>
            </a:pPr>
            <a:endParaRPr/>
          </a:p>
          <a:p>
            <a:pPr marL="914400" lvl="1" indent="-317500">
              <a:spcBef>
                <a:spcPts val="0"/>
              </a:spcBef>
              <a:buFont typeface="Times Roman"/>
              <a:buChar char="◦"/>
              <a:defRPr sz="2200"/>
            </a:pPr>
            <a:r>
              <a:t>Condenses and automates the keys decisions for designing a successful segmentation pipeline for any given dataset</a:t>
            </a:r>
          </a:p>
          <a:p>
            <a:pPr marL="596900" lvl="1" indent="0">
              <a:spcBef>
                <a:spcPts val="0"/>
              </a:spcBef>
              <a:buNone/>
              <a:defRPr sz="2200"/>
            </a:pPr>
            <a:endParaRPr lang="en-US"/>
          </a:p>
          <a:p>
            <a:pPr marL="457200" indent="-317500">
              <a:spcBef>
                <a:spcPts val="1600"/>
              </a:spcBef>
              <a:buFont typeface="Times Roman"/>
              <a:defRPr sz="2200"/>
            </a:pPr>
            <a:r>
              <a:t>Dataset was converted to </a:t>
            </a:r>
            <a:r>
              <a:rPr err="1"/>
              <a:t>nnU</a:t>
            </a:r>
            <a:r>
              <a:t>-Net compatible dataset</a:t>
            </a:r>
          </a:p>
          <a:p>
            <a:pPr marL="139700" indent="0">
              <a:spcBef>
                <a:spcPts val="1600"/>
              </a:spcBef>
              <a:buNone/>
              <a:defRPr sz="2200"/>
            </a:pPr>
            <a:endParaRPr lang="en-US"/>
          </a:p>
          <a:p>
            <a:pPr marL="457200" indent="-317500">
              <a:spcBef>
                <a:spcPts val="0"/>
              </a:spcBef>
              <a:buFont typeface="Times Roman"/>
              <a:defRPr sz="2200"/>
            </a:pPr>
            <a:r>
              <a:t>3D full resolution </a:t>
            </a:r>
            <a:r>
              <a:rPr err="1"/>
              <a:t>UNet</a:t>
            </a:r>
            <a:r>
              <a:t> was trained (5 fold)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>
            <a:spLocks noGrp="1"/>
          </p:cNvSpPr>
          <p:nvPr>
            <p:ph type="title"/>
          </p:nvPr>
        </p:nvSpPr>
        <p:spPr>
          <a:xfrm>
            <a:off x="1133231" y="-17903"/>
            <a:ext cx="7553570" cy="11430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Results</a:t>
            </a:r>
            <a:endParaRPr/>
          </a:p>
        </p:txBody>
      </p:sp>
      <p:sp>
        <p:nvSpPr>
          <p:cNvPr id="227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8413143" y="6406785"/>
            <a:ext cx="273655" cy="26425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75BC4E-4FAF-24AD-6970-EFC2E905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56" y="1342343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625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>
            <a:spLocks noGrp="1"/>
          </p:cNvSpPr>
          <p:nvPr>
            <p:ph type="title"/>
          </p:nvPr>
        </p:nvSpPr>
        <p:spPr>
          <a:xfrm>
            <a:off x="1133231" y="-17903"/>
            <a:ext cx="7553570" cy="1143001"/>
          </a:xfrm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sp>
        <p:nvSpPr>
          <p:cNvPr id="235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8413143" y="6406785"/>
            <a:ext cx="273655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36" name="Screen Shot 2022-12-08 at 11.16.22 AM.png" descr="Screen Shot 2022-12-08 at 11.16.2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22" y="1076948"/>
            <a:ext cx="9144001" cy="2437559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Average of all Dice scores across MRI volumes"/>
          <p:cNvSpPr txBox="1"/>
          <p:nvPr/>
        </p:nvSpPr>
        <p:spPr>
          <a:xfrm>
            <a:off x="2089979" y="3027681"/>
            <a:ext cx="4460933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1200"/>
              </a:spcBef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Average of all Dice scores across MRI volumes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238" name="Screen Shot 2022-12-08 at 1.00.14 PM.png" descr="Screen Shot 2022-12-08 at 1.00.1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79" y="3439704"/>
            <a:ext cx="4460934" cy="3294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1133231" y="-17903"/>
            <a:ext cx="7553570" cy="1143001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41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8413143" y="6406785"/>
            <a:ext cx="273655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42" name="Automatic segmentation of the hippocampus in MRI is challenging (Fischl et al., 2002)…"/>
          <p:cNvSpPr txBox="1"/>
          <p:nvPr/>
        </p:nvSpPr>
        <p:spPr>
          <a:xfrm>
            <a:off x="530342" y="1455466"/>
            <a:ext cx="7818908" cy="2368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0578" indent="-220578">
              <a:spcBef>
                <a:spcPts val="1200"/>
              </a:spcBef>
              <a:buSzPct val="100000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Automatic segmentation of the hippocampus in MRI is challenging (Fischl et al., 2002)</a:t>
            </a:r>
          </a:p>
          <a:p>
            <a:pPr marL="180473" indent="-180473">
              <a:spcBef>
                <a:spcPts val="1200"/>
              </a:spcBef>
              <a:buSzPct val="100000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nnUNet is an attractive choice because of ease of use (Pettit et al., 2022) </a:t>
            </a:r>
          </a:p>
          <a:p>
            <a:pPr marL="180473" indent="-180473">
              <a:spcBef>
                <a:spcPts val="1200"/>
              </a:spcBef>
              <a:buSzPct val="100000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Model performed with dice scores of 0.879 and 893 for posterior and anterior, respectively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xfrm>
            <a:off x="1133229" y="-17903"/>
            <a:ext cx="7553571" cy="1143001"/>
          </a:xfrm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24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13143" y="6406785"/>
            <a:ext cx="273655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dirty="0"/>
              <a:t>24</a:t>
            </a:fld>
            <a:endParaRPr/>
          </a:p>
        </p:txBody>
      </p:sp>
      <p:sp>
        <p:nvSpPr>
          <p:cNvPr id="246" name="M. S. Lee, Y. S. Kim, M. Kim, M. Usman, S. S. Byon, S. H. Kim, B. I. Lee, and B. D. Lee, “Evaluation of the feasibility of explainable computer-aided detection of cardiomegaly on chest radiographs using deep learning,” Scientific Reports, vol. 11, no. 1,"/>
          <p:cNvSpPr txBox="1"/>
          <p:nvPr/>
        </p:nvSpPr>
        <p:spPr>
          <a:xfrm>
            <a:off x="161583" y="1297700"/>
            <a:ext cx="8820834" cy="4770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t">
            <a:spAutoFit/>
          </a:bodyPr>
          <a:lstStyle/>
          <a:p>
            <a:pPr>
              <a:buSzPct val="100000"/>
              <a:buFont typeface="Arial"/>
              <a:buChar char="•"/>
              <a:defRPr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>
                <a:ea typeface="+mn-lt"/>
                <a:cs typeface="+mn-lt"/>
              </a:rPr>
              <a:t>M. S. Lee, Y. S. Kim, M. Kim, M. Usman, S. S. Byon, S. H. Kim, B. I. Lee, and B. D. Lee, “Evaluation of the feasibility of explainable computer-aided detection of cardiomegaly on chest radiographs using deep learning,” </a:t>
            </a:r>
            <a:r>
              <a:rPr lang="en-US" sz="1400" i="1">
                <a:ea typeface="+mn-lt"/>
                <a:cs typeface="+mn-lt"/>
              </a:rPr>
              <a:t>Scientific Reports</a:t>
            </a:r>
            <a:r>
              <a:rPr lang="en-US" sz="1400">
                <a:ea typeface="+mn-lt"/>
                <a:cs typeface="+mn-lt"/>
              </a:rPr>
              <a:t>, vol. </a:t>
            </a:r>
            <a:r>
              <a:rPr lang="en-US" sz="1400" i="1">
                <a:ea typeface="+mn-lt"/>
                <a:cs typeface="+mn-lt"/>
              </a:rPr>
              <a:t>11</a:t>
            </a:r>
            <a:r>
              <a:rPr lang="en-US" sz="1400">
                <a:ea typeface="+mn-lt"/>
                <a:cs typeface="+mn-lt"/>
              </a:rPr>
              <a:t>, no. </a:t>
            </a:r>
            <a:r>
              <a:rPr lang="en-US" sz="1400" i="1">
                <a:ea typeface="+mn-lt"/>
                <a:cs typeface="+mn-lt"/>
              </a:rPr>
              <a:t>1</a:t>
            </a:r>
            <a:r>
              <a:rPr lang="en-US" sz="1400">
                <a:ea typeface="+mn-lt"/>
                <a:cs typeface="+mn-lt"/>
              </a:rPr>
              <a:t>, pp. </a:t>
            </a:r>
            <a:r>
              <a:rPr lang="en-US" sz="1400" i="1">
                <a:ea typeface="+mn-lt"/>
                <a:cs typeface="+mn-lt"/>
              </a:rPr>
              <a:t>16885</a:t>
            </a:r>
            <a:r>
              <a:rPr lang="en-US" sz="1400">
                <a:ea typeface="+mn-lt"/>
                <a:cs typeface="+mn-lt"/>
              </a:rPr>
              <a:t>, 2021, </a:t>
            </a:r>
            <a:r>
              <a:rPr lang="en-US" sz="1400" err="1">
                <a:ea typeface="+mn-lt"/>
                <a:cs typeface="+mn-lt"/>
              </a:rPr>
              <a:t>doi</a:t>
            </a:r>
            <a:r>
              <a:rPr lang="en-US" sz="1400">
                <a:ea typeface="+mn-lt"/>
                <a:cs typeface="+mn-lt"/>
              </a:rPr>
              <a:t>: </a:t>
            </a:r>
            <a:r>
              <a:rPr lang="en-US" sz="1400" i="1">
                <a:ea typeface="+mn-lt"/>
                <a:cs typeface="+mn-lt"/>
              </a:rPr>
              <a:t>10.1038/s41598-021-96433-1</a:t>
            </a:r>
            <a:r>
              <a:rPr lang="en-US" sz="1400">
                <a:ea typeface="+mn-lt"/>
                <a:cs typeface="+mn-lt"/>
              </a:rPr>
              <a:t>.</a:t>
            </a:r>
            <a:br>
              <a:rPr lang="en-US" sz="1400"/>
            </a:br>
            <a:endParaRPr lang="en-US" sz="1400"/>
          </a:p>
          <a:p>
            <a:pPr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1400">
                <a:ea typeface="+mn-lt"/>
                <a:cs typeface="+mn-lt"/>
              </a:rPr>
              <a:t>S. Zhou, X. Zhang, R. Zhang, “Identifying cardiomegaly in </a:t>
            </a:r>
            <a:r>
              <a:rPr lang="en-US" sz="1400" err="1">
                <a:ea typeface="+mn-lt"/>
                <a:cs typeface="+mn-lt"/>
              </a:rPr>
              <a:t>ChestX</a:t>
            </a:r>
            <a:r>
              <a:rPr lang="en-US" sz="1400">
                <a:ea typeface="+mn-lt"/>
                <a:cs typeface="+mn-lt"/>
              </a:rPr>
              <a:t>- ray8 using transfer learning,” </a:t>
            </a:r>
            <a:r>
              <a:rPr lang="en-US" sz="1400" i="1">
                <a:ea typeface="+mn-lt"/>
                <a:cs typeface="+mn-lt"/>
              </a:rPr>
              <a:t>Stud Health Technol Inform</a:t>
            </a:r>
            <a:r>
              <a:rPr lang="en-US" sz="1400">
                <a:ea typeface="+mn-lt"/>
                <a:cs typeface="+mn-lt"/>
              </a:rPr>
              <a:t>, vol. </a:t>
            </a:r>
            <a:r>
              <a:rPr lang="en-US" sz="1400" i="1">
                <a:ea typeface="+mn-lt"/>
                <a:cs typeface="+mn-lt"/>
              </a:rPr>
              <a:t>264</a:t>
            </a:r>
            <a:r>
              <a:rPr lang="en-US" sz="1400">
                <a:ea typeface="+mn-lt"/>
                <a:cs typeface="+mn-lt"/>
              </a:rPr>
              <a:t>, pp. </a:t>
            </a:r>
            <a:r>
              <a:rPr lang="en-US" sz="1400" i="1">
                <a:ea typeface="+mn-lt"/>
                <a:cs typeface="+mn-lt"/>
              </a:rPr>
              <a:t>482-486, </a:t>
            </a:r>
            <a:r>
              <a:rPr lang="en-US" sz="1400">
                <a:ea typeface="+mn-lt"/>
                <a:cs typeface="+mn-lt"/>
              </a:rPr>
              <a:t>Aug 2019, </a:t>
            </a:r>
            <a:r>
              <a:rPr lang="en-US" sz="1400" err="1">
                <a:ea typeface="+mn-lt"/>
                <a:cs typeface="+mn-lt"/>
              </a:rPr>
              <a:t>doi</a:t>
            </a:r>
            <a:r>
              <a:rPr lang="en-US" sz="1400">
                <a:ea typeface="+mn-lt"/>
                <a:cs typeface="+mn-lt"/>
              </a:rPr>
              <a:t>: </a:t>
            </a:r>
            <a:r>
              <a:rPr lang="en-US" sz="1400" i="1">
                <a:ea typeface="+mn-lt"/>
                <a:cs typeface="+mn-lt"/>
              </a:rPr>
              <a:t>10.3233/SHTI190268.</a:t>
            </a:r>
          </a:p>
          <a:p>
            <a:pPr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endParaRPr lang="en-US" sz="1400" i="1">
              <a:ea typeface="+mn-lt"/>
              <a:cs typeface="+mn-lt"/>
            </a:endParaRPr>
          </a:p>
          <a:p>
            <a:pPr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1400">
                <a:ea typeface="+mn-lt"/>
                <a:cs typeface="+mn-lt"/>
              </a:rPr>
              <a:t>T. Bartsch, The Clinical Neurobiology of the Hippocampus. Oxford, UK: Oxford University Press, 2012. </a:t>
            </a:r>
            <a:endParaRPr lang="en-US" sz="1400"/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lang="en-US" sz="1400">
              <a:cs typeface="Calibri"/>
            </a:endParaRPr>
          </a:p>
          <a:p>
            <a:pPr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1400">
                <a:ea typeface="+mn-lt"/>
                <a:cs typeface="+mn-lt"/>
              </a:rPr>
              <a:t>T. Bartsch, and P. Wulff, “The hippocampus in aging and disease: From plasticity to vulnerability,” </a:t>
            </a:r>
            <a:r>
              <a:rPr lang="en-US" sz="1400" i="1">
                <a:ea typeface="+mn-lt"/>
                <a:cs typeface="+mn-lt"/>
              </a:rPr>
              <a:t>Neuroscience</a:t>
            </a:r>
            <a:r>
              <a:rPr lang="en-US" sz="1400">
                <a:ea typeface="+mn-lt"/>
                <a:cs typeface="+mn-lt"/>
              </a:rPr>
              <a:t>, vol. </a:t>
            </a:r>
            <a:r>
              <a:rPr lang="en-US" sz="1400" i="1">
                <a:ea typeface="+mn-lt"/>
                <a:cs typeface="+mn-lt"/>
              </a:rPr>
              <a:t>309</a:t>
            </a:r>
            <a:r>
              <a:rPr lang="en-US" sz="1400">
                <a:ea typeface="+mn-lt"/>
                <a:cs typeface="+mn-lt"/>
              </a:rPr>
              <a:t>, pp. </a:t>
            </a:r>
            <a:r>
              <a:rPr lang="en-US" sz="1400" i="1">
                <a:ea typeface="+mn-lt"/>
                <a:cs typeface="+mn-lt"/>
              </a:rPr>
              <a:t>1–16</a:t>
            </a:r>
            <a:r>
              <a:rPr lang="en-US" sz="1400">
                <a:ea typeface="+mn-lt"/>
                <a:cs typeface="+mn-lt"/>
              </a:rPr>
              <a:t>, 2015, </a:t>
            </a:r>
            <a:r>
              <a:rPr lang="en-US" sz="1400" err="1">
                <a:ea typeface="+mn-lt"/>
                <a:cs typeface="+mn-lt"/>
              </a:rPr>
              <a:t>doi</a:t>
            </a:r>
            <a:r>
              <a:rPr lang="en-US" sz="1400">
                <a:ea typeface="+mn-lt"/>
                <a:cs typeface="+mn-lt"/>
              </a:rPr>
              <a:t>: </a:t>
            </a:r>
            <a:r>
              <a:rPr lang="en-US" sz="1400" i="1">
                <a:ea typeface="+mn-lt"/>
                <a:cs typeface="+mn-lt"/>
              </a:rPr>
              <a:t>10.1016/j.neuroscience.2015.07.084. </a:t>
            </a:r>
            <a:br>
              <a:rPr lang="en-US" sz="1400" i="1">
                <a:ea typeface="+mn-lt"/>
                <a:cs typeface="+mn-lt"/>
              </a:rPr>
            </a:br>
            <a:endParaRPr lang="en-US" sz="1400" i="1">
              <a:ea typeface="+mn-lt"/>
              <a:cs typeface="+mn-lt"/>
            </a:endParaRPr>
          </a:p>
          <a:p>
            <a:pPr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1400">
                <a:ea typeface="+mn-lt"/>
                <a:cs typeface="+mn-lt"/>
              </a:rPr>
              <a:t>R. W. Pettit, B. B. Marlatt, S. J. Corr, J. Havelka, A. Rana, “</a:t>
            </a:r>
            <a:r>
              <a:rPr lang="en-US" sz="1400" err="1">
                <a:ea typeface="+mn-lt"/>
                <a:cs typeface="+mn-lt"/>
              </a:rPr>
              <a:t>nnU</a:t>
            </a:r>
            <a:r>
              <a:rPr lang="en-US" sz="1400">
                <a:ea typeface="+mn-lt"/>
                <a:cs typeface="+mn-lt"/>
              </a:rPr>
              <a:t>-Net deep learning method for segmenting parenchyma and determining liver volume from computed tomography images,” </a:t>
            </a:r>
            <a:r>
              <a:rPr lang="en-US" sz="1400" i="1">
                <a:ea typeface="+mn-lt"/>
                <a:cs typeface="+mn-lt"/>
              </a:rPr>
              <a:t>Annals of Surgery Open</a:t>
            </a:r>
            <a:r>
              <a:rPr lang="en-US" sz="1400">
                <a:ea typeface="+mn-lt"/>
                <a:cs typeface="+mn-lt"/>
              </a:rPr>
              <a:t>, vol. </a:t>
            </a:r>
            <a:r>
              <a:rPr lang="en-US" sz="1400" i="1">
                <a:ea typeface="+mn-lt"/>
                <a:cs typeface="+mn-lt"/>
              </a:rPr>
              <a:t>3</a:t>
            </a:r>
            <a:r>
              <a:rPr lang="en-US" sz="1400">
                <a:ea typeface="+mn-lt"/>
                <a:cs typeface="+mn-lt"/>
              </a:rPr>
              <a:t>, no. </a:t>
            </a:r>
            <a:r>
              <a:rPr lang="en-US" sz="1400" i="1">
                <a:ea typeface="+mn-lt"/>
                <a:cs typeface="+mn-lt"/>
              </a:rPr>
              <a:t>2</a:t>
            </a:r>
            <a:r>
              <a:rPr lang="en-US" sz="1400">
                <a:ea typeface="+mn-lt"/>
                <a:cs typeface="+mn-lt"/>
              </a:rPr>
              <a:t>, pp. </a:t>
            </a:r>
            <a:r>
              <a:rPr lang="en-US" sz="1400" i="1">
                <a:ea typeface="+mn-lt"/>
                <a:cs typeface="+mn-lt"/>
              </a:rPr>
              <a:t>e155</a:t>
            </a:r>
            <a:r>
              <a:rPr lang="en-US" sz="1400">
                <a:ea typeface="+mn-lt"/>
                <a:cs typeface="+mn-lt"/>
              </a:rPr>
              <a:t>, Jun. 2022, </a:t>
            </a:r>
            <a:r>
              <a:rPr lang="en-US" sz="1400" err="1">
                <a:ea typeface="+mn-lt"/>
                <a:cs typeface="+mn-lt"/>
              </a:rPr>
              <a:t>doi</a:t>
            </a:r>
            <a:r>
              <a:rPr lang="en-US" sz="1400">
                <a:ea typeface="+mn-lt"/>
                <a:cs typeface="+mn-lt"/>
              </a:rPr>
              <a:t>: </a:t>
            </a:r>
            <a:r>
              <a:rPr lang="en-US" sz="1400" i="1">
                <a:ea typeface="+mn-lt"/>
                <a:cs typeface="+mn-lt"/>
              </a:rPr>
              <a:t>10.1097/AS9.0000000000000155</a:t>
            </a:r>
            <a:r>
              <a:rPr lang="en-US" sz="1400">
                <a:ea typeface="+mn-lt"/>
                <a:cs typeface="+mn-lt"/>
              </a:rPr>
              <a:t>. </a:t>
            </a:r>
            <a:br>
              <a:rPr lang="en-US" sz="1400">
                <a:ea typeface="+mn-lt"/>
                <a:cs typeface="+mn-lt"/>
              </a:rPr>
            </a:br>
            <a:endParaRPr lang="en-US" sz="1400">
              <a:ea typeface="+mn-lt"/>
              <a:cs typeface="+mn-lt"/>
            </a:endParaRPr>
          </a:p>
          <a:p>
            <a:pPr>
              <a:buFont typeface="Arial"/>
              <a:buChar char="•"/>
              <a:defRPr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400">
                <a:ea typeface="+mn-lt"/>
                <a:cs typeface="+mn-lt"/>
              </a:rPr>
              <a:t>B. Fischl, D. H. Salat, E. Busa, M. Albert, M. Dieterich, C. Haselgrove, A. van der Kouwe, R. Killiany, D. Kennedy, S. Klaveness, A. Montillo, N. Makris, B. Rosen, and A. M. Dale, “Whole brain segmentation: automated labeling of neuroanatomical structures in the human brain,” </a:t>
            </a:r>
            <a:r>
              <a:rPr lang="en-US" sz="1400" i="1">
                <a:ea typeface="+mn-lt"/>
                <a:cs typeface="+mn-lt"/>
              </a:rPr>
              <a:t>Neuron</a:t>
            </a:r>
            <a:r>
              <a:rPr lang="en-US" sz="1400">
                <a:ea typeface="+mn-lt"/>
                <a:cs typeface="+mn-lt"/>
              </a:rPr>
              <a:t>, vol. 3, pp. </a:t>
            </a:r>
            <a:r>
              <a:rPr lang="en-US" sz="1400" i="1">
                <a:ea typeface="+mn-lt"/>
                <a:cs typeface="+mn-lt"/>
              </a:rPr>
              <a:t>341–355</a:t>
            </a:r>
            <a:r>
              <a:rPr lang="en-US" sz="1400">
                <a:ea typeface="+mn-lt"/>
                <a:cs typeface="+mn-lt"/>
              </a:rPr>
              <a:t>, 2002, </a:t>
            </a:r>
            <a:r>
              <a:rPr lang="en-US" sz="1400" err="1">
                <a:ea typeface="+mn-lt"/>
                <a:cs typeface="+mn-lt"/>
              </a:rPr>
              <a:t>doi</a:t>
            </a:r>
            <a:r>
              <a:rPr lang="en-US" sz="1400">
                <a:ea typeface="+mn-lt"/>
                <a:cs typeface="+mn-lt"/>
              </a:rPr>
              <a:t>: </a:t>
            </a:r>
            <a:r>
              <a:rPr lang="en-US" sz="1400" i="1">
                <a:ea typeface="+mn-lt"/>
                <a:cs typeface="+mn-lt"/>
              </a:rPr>
              <a:t>10.1016/s0896-6273(02)00569-x.</a:t>
            </a:r>
            <a:endParaRPr lang="en-US" sz="1400">
              <a:ea typeface="+mn-lt"/>
              <a:cs typeface="+mn-lt"/>
            </a:endParaRPr>
          </a:p>
          <a:p>
            <a:pPr>
              <a:spcBef>
                <a:spcPts val="1200"/>
              </a:spcBef>
              <a:defRPr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>
              <a:latin typeface="Times Roman"/>
              <a:cs typeface="Times New Roman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1133231" y="-17903"/>
            <a:ext cx="7553570" cy="1143001"/>
          </a:xfrm>
          <a:prstGeom prst="rect">
            <a:avLst/>
          </a:prstGeom>
        </p:spPr>
        <p:txBody>
          <a:bodyPr/>
          <a:lstStyle/>
          <a:p>
            <a:r>
              <a:t>Task 1 outline</a:t>
            </a:r>
          </a:p>
        </p:txBody>
      </p:sp>
      <p:sp>
        <p:nvSpPr>
          <p:cNvPr id="151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8497905" y="6406786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2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332334"/>
            <a:ext cx="8229600" cy="4525964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 marL="320675" indent="-320675">
              <a:lnSpc>
                <a:spcPct val="160000"/>
              </a:lnSpc>
              <a:buFontTx/>
              <a:defRPr sz="3200"/>
            </a:pPr>
            <a:r>
              <a:t>Background</a:t>
            </a:r>
            <a:endParaRPr lang="en-US"/>
          </a:p>
          <a:p>
            <a:pPr marL="320675" indent="-320675">
              <a:lnSpc>
                <a:spcPct val="160000"/>
              </a:lnSpc>
              <a:buFontTx/>
              <a:defRPr sz="3200"/>
            </a:pPr>
            <a:r>
              <a:t>Method</a:t>
            </a:r>
          </a:p>
          <a:p>
            <a:pPr marL="320675" indent="-320675">
              <a:lnSpc>
                <a:spcPct val="160000"/>
              </a:lnSpc>
              <a:buFontTx/>
              <a:defRPr sz="3200"/>
            </a:pPr>
            <a:r>
              <a:rPr lang="en-US"/>
              <a:t>Results and conclusion</a:t>
            </a: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xfrm>
            <a:off x="1133231" y="-17903"/>
            <a:ext cx="7553570" cy="1143001"/>
          </a:xfrm>
          <a:prstGeom prst="rect">
            <a:avLst/>
          </a:prstGeom>
        </p:spPr>
        <p:txBody>
          <a:bodyPr/>
          <a:lstStyle/>
          <a:p>
            <a:r>
              <a:t>Background</a:t>
            </a:r>
          </a:p>
        </p:txBody>
      </p:sp>
      <p:sp>
        <p:nvSpPr>
          <p:cNvPr id="155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8497905" y="6406786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56" name="TextBox 8"/>
          <p:cNvSpPr txBox="1"/>
          <p:nvPr/>
        </p:nvSpPr>
        <p:spPr>
          <a:xfrm>
            <a:off x="364757" y="1183819"/>
            <a:ext cx="7755327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cardiomegaly?</a:t>
            </a:r>
          </a:p>
        </p:txBody>
      </p:sp>
      <p:pic>
        <p:nvPicPr>
          <p:cNvPr id="157" name="Screen Shot 2022-12-08 at 9.51.46 AM.png" descr="Screen Shot 2022-12-08 at 9.51.4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15" y="3486431"/>
            <a:ext cx="5816601" cy="295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289115" y="1679608"/>
            <a:ext cx="8106762" cy="1979306"/>
          </a:xfrm>
          <a:prstGeom prst="rect">
            <a:avLst/>
          </a:prstGeom>
        </p:spPr>
        <p:txBody>
          <a:bodyPr/>
          <a:lstStyle/>
          <a:p>
            <a:pPr marL="179671" indent="-179671" defTabSz="256031">
              <a:buFontTx/>
              <a:defRPr sz="1792"/>
            </a:pPr>
            <a:r>
              <a:t>condition of an enlarged heart</a:t>
            </a:r>
          </a:p>
          <a:p>
            <a:pPr marL="179671" indent="-179671" defTabSz="256031">
              <a:buFontTx/>
              <a:defRPr sz="1792"/>
            </a:pPr>
            <a:r>
              <a:t>visible on medical imaging test, like X-ray </a:t>
            </a:r>
          </a:p>
          <a:p>
            <a:pPr marL="179671" indent="-179671" defTabSz="256031">
              <a:lnSpc>
                <a:spcPct val="160000"/>
              </a:lnSpc>
              <a:spcBef>
                <a:spcPts val="300"/>
              </a:spcBef>
              <a:buFontTx/>
              <a:defRPr sz="1792"/>
            </a:pPr>
            <a:r>
              <a:t>occurs in diseases and conditions, like high blood pressure and coronary artery disease</a:t>
            </a:r>
          </a:p>
          <a:p>
            <a:pPr marL="0" indent="0" defTabSz="256031">
              <a:lnSpc>
                <a:spcPct val="160000"/>
              </a:lnSpc>
              <a:spcBef>
                <a:spcPts val="300"/>
              </a:spcBef>
              <a:buSzTx/>
              <a:buFontTx/>
              <a:buNone/>
              <a:defRPr sz="1792"/>
            </a:pPr>
            <a:r>
              <a:t>(Lee et al., 2021)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xfrm>
            <a:off x="1133231" y="-17903"/>
            <a:ext cx="7553570" cy="1143001"/>
          </a:xfrm>
          <a:prstGeom prst="rect">
            <a:avLst/>
          </a:prstGeom>
        </p:spPr>
        <p:txBody>
          <a:bodyPr/>
          <a:lstStyle/>
          <a:p>
            <a:r>
              <a:t>Data</a:t>
            </a:r>
          </a:p>
        </p:txBody>
      </p:sp>
      <p:sp>
        <p:nvSpPr>
          <p:cNvPr id="161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505719" y="2293709"/>
            <a:ext cx="7451811" cy="3200891"/>
          </a:xfrm>
          <a:prstGeom prst="rect">
            <a:avLst/>
          </a:prstGeom>
        </p:spPr>
        <p:txBody>
          <a:bodyPr/>
          <a:lstStyle/>
          <a:p>
            <a:pPr marL="220578" indent="-220578">
              <a:spcBef>
                <a:spcPts val="1200"/>
              </a:spcBef>
              <a:buFontTx/>
              <a:defRPr sz="2200"/>
            </a:pPr>
            <a:r>
              <a:t>Part of the NIH-maintained chest X-ray repository</a:t>
            </a:r>
          </a:p>
          <a:p>
            <a:pPr marL="220578" indent="-220578">
              <a:spcBef>
                <a:spcPts val="1200"/>
              </a:spcBef>
              <a:buFontTx/>
              <a:defRPr sz="2200"/>
            </a:pPr>
            <a:r>
              <a:t>21,966 labeled images</a:t>
            </a:r>
          </a:p>
          <a:p>
            <a:pPr marL="220578" indent="-220578">
              <a:spcBef>
                <a:spcPts val="1200"/>
              </a:spcBef>
              <a:buFontTx/>
              <a:defRPr sz="2200"/>
            </a:pPr>
            <a:r>
              <a:t>767 cardiomegaly patients, 21,199 healthy patients</a:t>
            </a:r>
          </a:p>
          <a:p>
            <a:pPr marL="220578" indent="-220578">
              <a:spcBef>
                <a:spcPts val="1200"/>
              </a:spcBef>
              <a:buFontTx/>
              <a:defRPr sz="2200"/>
            </a:pPr>
            <a:r>
              <a:t>Testing set included 300 healthy and 300 cardiomegaly patients </a:t>
            </a:r>
          </a:p>
        </p:txBody>
      </p:sp>
      <p:sp>
        <p:nvSpPr>
          <p:cNvPr id="162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8497905" y="6406786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63" name="TextBox 4"/>
          <p:cNvSpPr txBox="1"/>
          <p:nvPr/>
        </p:nvSpPr>
        <p:spPr>
          <a:xfrm>
            <a:off x="353962" y="1315871"/>
            <a:ext cx="7755326" cy="43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About the dataset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1"/>
          <p:cNvSpPr txBox="1">
            <a:spLocks noGrp="1"/>
          </p:cNvSpPr>
          <p:nvPr>
            <p:ph type="title"/>
          </p:nvPr>
        </p:nvSpPr>
        <p:spPr>
          <a:xfrm>
            <a:off x="1133231" y="-17903"/>
            <a:ext cx="7553570" cy="1143001"/>
          </a:xfrm>
          <a:prstGeom prst="rect">
            <a:avLst/>
          </a:prstGeom>
        </p:spPr>
        <p:txBody>
          <a:bodyPr/>
          <a:lstStyle/>
          <a:p>
            <a:r>
              <a:t>Method</a:t>
            </a:r>
          </a:p>
        </p:txBody>
      </p:sp>
      <p:sp>
        <p:nvSpPr>
          <p:cNvPr id="166" name="Slide Number Placeholder 7"/>
          <p:cNvSpPr txBox="1">
            <a:spLocks noGrp="1"/>
          </p:cNvSpPr>
          <p:nvPr>
            <p:ph type="sldNum" sz="quarter" idx="2"/>
          </p:nvPr>
        </p:nvSpPr>
        <p:spPr>
          <a:xfrm>
            <a:off x="8497905" y="6406786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67" name="TextBox 4"/>
          <p:cNvSpPr txBox="1"/>
          <p:nvPr/>
        </p:nvSpPr>
        <p:spPr>
          <a:xfrm>
            <a:off x="353962" y="1315871"/>
            <a:ext cx="7755326" cy="43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Model pipeline</a:t>
            </a:r>
          </a:p>
        </p:txBody>
      </p:sp>
      <p:pic>
        <p:nvPicPr>
          <p:cNvPr id="168" name="Screen Shot 2022-12-08 at 10.06.11 AM.png" descr="Screen Shot 2022-12-08 at 10.06.1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27" y="2651895"/>
            <a:ext cx="6573551" cy="1487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ropping of region of inter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Cropping of region of interest</a:t>
            </a:r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5" y="6406786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72" name="1. divide into 8x8 grid…"/>
          <p:cNvSpPr txBox="1"/>
          <p:nvPr/>
        </p:nvSpPr>
        <p:spPr>
          <a:xfrm>
            <a:off x="2819149" y="1183055"/>
            <a:ext cx="3319472" cy="823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66">
                <a:latin typeface="Arial"/>
                <a:ea typeface="Arial"/>
                <a:cs typeface="Arial"/>
                <a:sym typeface="Arial"/>
              </a:defRPr>
            </a:pPr>
            <a:r>
              <a:t>1. divide into 8x8 grid</a:t>
            </a:r>
            <a:endParaRPr sz="1200"/>
          </a:p>
          <a:p>
            <a:pPr>
              <a:defRPr sz="1866">
                <a:latin typeface="Arial"/>
                <a:ea typeface="Arial"/>
                <a:cs typeface="Arial"/>
                <a:sym typeface="Arial"/>
              </a:defRPr>
            </a:pPr>
            <a:r>
              <a:t>2. pick between (1,7) and (4,7)</a:t>
            </a:r>
            <a:endParaRPr sz="1200"/>
          </a:p>
        </p:txBody>
      </p:sp>
      <p:sp>
        <p:nvSpPr>
          <p:cNvPr id="173" name="Arrow"/>
          <p:cNvSpPr/>
          <p:nvPr/>
        </p:nvSpPr>
        <p:spPr>
          <a:xfrm>
            <a:off x="2658064" y="1925312"/>
            <a:ext cx="3538456" cy="584568"/>
          </a:xfrm>
          <a:prstGeom prst="rightArrow">
            <a:avLst>
              <a:gd name="adj1" fmla="val 32000"/>
              <a:gd name="adj2" fmla="val 11609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74" name="gsFC5OFTiwqgh6l48H9woK2RqAusSOAbhj0VpBgZENUjcZX6Nf4mfd3SatQY_Z8ITN2ET1Sgce329m1VYoOoBrKvm3f6tunQFtfUZAabpygOo1Ua9U7toh3IEX4cWAx8qrjsotgHdeqpEySgdxfhZW1E2A4GpqxzJ4YIFNXj8Gfp20HmxCpGQgqoEA.png" descr="gsFC5OFTiwqgh6l48H9woK2RqAusSOAbhj0VpBgZENUjcZX6Nf4mfd3SatQY_Z8ITN2ET1Sgce329m1VYoOoBrKvm3f6tunQFtfUZAabpygOo1Ua9U7toh3IEX4cWAx8qrjsotgHdeqpEySgdxfhZW1E2A4GpqxzJ4YIFNXj8Gfp20HmxCpGQgqo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2" y="1079989"/>
            <a:ext cx="1985822" cy="1870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fhfvoCxl1NjLwPLLsRbA17XCCELEeATifB3VU0qZzCRYFCdhjbaumvEkrAT07Qg4eEi832ijkC4akgqiYjshigdt1hBR_XY8KK279PNsjzuqLGCU1pIFtcOqGpfk7F77D-cB7FT5Zf9a-uiI8zv1BDOGzHpFRzIzzFJVT5PvV5HEvB3ISLJt_I45A.png" descr="PfhfvoCxl1NjLwPLLsRbA17XCCELEeATifB3VU0qZzCRYFCdhjbaumvEkrAT07Qg4eEi832ijkC4akgqiYjshigdt1hBR_XY8KK279PNsjzuqLGCU1pIFtcOqGpfk7F77D-cB7FT5Zf9a-uiI8zv1BDOGzHpFRzIzzFJVT5PvV5HEvB3ISLJt_I45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30" y="1039088"/>
            <a:ext cx="1125652" cy="1952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x-Nev4ptus9fiQ15kyrLP9qLp8M_yDwDR0BVhbIGeB4OYdQ4BbFwPQETjFvQbLLLr4PYCbDuoh7HTFOSl-R74iQXA9mUnYiK0i1lsObUpxafsuz4Q2gb7y1BIGy2XokIt85lbWWsYwyr-erA4RLM4Pr308bRAlw9ewEtzXPDcmTCSioHPQerlWcPrQ.png" descr="x-Nev4ptus9fiQ15kyrLP9qLp8M_yDwDR0BVhbIGeB4OYdQ4BbFwPQETjFvQbLLLr4PYCbDuoh7HTFOSl-R74iQXA9mUnYiK0i1lsObUpxafsuz4Q2gb7y1BIGy2XokIt85lbWWsYwyr-erA4RLM4Pr308bRAlw9ewEtzXPDcmTCSioHPQerlWcPrQ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17" y="3368202"/>
            <a:ext cx="2552033" cy="1952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sFC5OFTiwqgh6l48H9woK2RqAusSOAbhj0VpBgZENUjcZX6Nf4mfd3SatQY_Z8ITN2ET1Sgce329m1VYoOoBrKvm3f6tunQFtfUZAabpygOo1Ua9U7toh3IEX4cWAx8qrjsotgHdeqpEySgdxfhZW1E2A4GpqxzJ4YIFNXj8Gfp20HmxCpGQgqoEA.png" descr="gsFC5OFTiwqgh6l48H9woK2RqAusSOAbhj0VpBgZENUjcZX6Nf4mfd3SatQY_Z8ITN2ET1Sgce329m1VYoOoBrKvm3f6tunQFtfUZAabpygOo1Ua9U7toh3IEX4cWAx8qrjsotgHdeqpEySgdxfhZW1E2A4GpqxzJ4YIFNXj8Gfp20HmxCpGQgqo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2" y="3409103"/>
            <a:ext cx="1985822" cy="187057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1. divide into 9x9 grid…"/>
          <p:cNvSpPr txBox="1"/>
          <p:nvPr/>
        </p:nvSpPr>
        <p:spPr>
          <a:xfrm>
            <a:off x="2783757" y="3458269"/>
            <a:ext cx="3319471" cy="823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66">
                <a:latin typeface="Arial"/>
                <a:ea typeface="Arial"/>
                <a:cs typeface="Arial"/>
                <a:sym typeface="Arial"/>
              </a:defRPr>
            </a:pPr>
            <a:r>
              <a:t>1. divide into 9x9 grid</a:t>
            </a:r>
            <a:endParaRPr sz="1200"/>
          </a:p>
          <a:p>
            <a:pPr>
              <a:defRPr sz="1866">
                <a:latin typeface="Arial"/>
                <a:ea typeface="Arial"/>
                <a:cs typeface="Arial"/>
                <a:sym typeface="Arial"/>
              </a:defRPr>
            </a:pPr>
            <a:r>
              <a:t>2. pick between (2,8) and (1,9)</a:t>
            </a:r>
            <a:endParaRPr sz="1200"/>
          </a:p>
        </p:txBody>
      </p:sp>
      <p:sp>
        <p:nvSpPr>
          <p:cNvPr id="179" name="Arrow"/>
          <p:cNvSpPr/>
          <p:nvPr/>
        </p:nvSpPr>
        <p:spPr>
          <a:xfrm>
            <a:off x="2658064" y="4194689"/>
            <a:ext cx="3538456" cy="584568"/>
          </a:xfrm>
          <a:prstGeom prst="rightArrow">
            <a:avLst>
              <a:gd name="adj1" fmla="val 32000"/>
              <a:gd name="adj2" fmla="val 116092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80" name="Modified cropping of region of interest based on Zhou et al., 2019"/>
          <p:cNvSpPr txBox="1"/>
          <p:nvPr/>
        </p:nvSpPr>
        <p:spPr>
          <a:xfrm>
            <a:off x="2405732" y="5733482"/>
            <a:ext cx="5008568" cy="742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Modified cropping of region of interest based on Zhou et al., 2019 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ntrast stre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Contrast stretching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5" y="6406786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84" name="Screen Shot 2022-12-08 at 10.13.31 AM.png" descr="Screen Shot 2022-12-08 at 10.13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7" y="1369297"/>
            <a:ext cx="3626981" cy="299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 Shot 2022-12-08 at 10.13.48 AM.png" descr="Screen Shot 2022-12-08 at 10.13.4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915" y="1369297"/>
            <a:ext cx="4656282" cy="299408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Before and after contrast stretching on left chest region"/>
          <p:cNvSpPr txBox="1"/>
          <p:nvPr/>
        </p:nvSpPr>
        <p:spPr>
          <a:xfrm>
            <a:off x="692673" y="4607580"/>
            <a:ext cx="3000679" cy="62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Before and after contrast stretching on left chest region</a:t>
            </a:r>
          </a:p>
        </p:txBody>
      </p:sp>
      <p:sp>
        <p:nvSpPr>
          <p:cNvPr id="187" name="Before and after contrast stretching on larger chest region"/>
          <p:cNvSpPr txBox="1"/>
          <p:nvPr/>
        </p:nvSpPr>
        <p:spPr>
          <a:xfrm>
            <a:off x="5198717" y="4607580"/>
            <a:ext cx="3171525" cy="625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Before and after contrast stretching on larger chest region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mage size adjust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size adjustment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5" y="6406786"/>
            <a:ext cx="188896" cy="2642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1" name="Images converted to satisfy requirements of transfer learning methods"/>
          <p:cNvSpPr txBox="1"/>
          <p:nvPr/>
        </p:nvSpPr>
        <p:spPr>
          <a:xfrm>
            <a:off x="223173" y="4742304"/>
            <a:ext cx="8372685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spcBef>
                <a:spcPts val="1600"/>
              </a:spcBef>
              <a:defRPr sz="24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Images converted to satisfy requirements of transfer learning methods</a:t>
            </a:r>
            <a:endParaRPr sz="1200"/>
          </a:p>
        </p:txBody>
      </p:sp>
      <p:pic>
        <p:nvPicPr>
          <p:cNvPr id="192" name="Screen Shot 2022-12-08 at 10.28.11 AM.png" descr="Screen Shot 2022-12-08 at 10.28.1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449"/>
            <a:ext cx="9144001" cy="3149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Classification of Cardiomegaly Using X-ray Images and Segmentation of Hippocampus Using MRI Scans</vt:lpstr>
      <vt:lpstr>Objectives</vt:lpstr>
      <vt:lpstr>Task 1 outline</vt:lpstr>
      <vt:lpstr>Background</vt:lpstr>
      <vt:lpstr>Data</vt:lpstr>
      <vt:lpstr>Method</vt:lpstr>
      <vt:lpstr>Cropping of region of interest</vt:lpstr>
      <vt:lpstr>Contrast stretching</vt:lpstr>
      <vt:lpstr>Image size adjustment</vt:lpstr>
      <vt:lpstr>Algorithms</vt:lpstr>
      <vt:lpstr>Cross validation</vt:lpstr>
      <vt:lpstr>Model evaluation</vt:lpstr>
      <vt:lpstr>Performance of models</vt:lpstr>
      <vt:lpstr>Train vs test performance</vt:lpstr>
      <vt:lpstr>Model precision and recall</vt:lpstr>
      <vt:lpstr>Future areas of interest</vt:lpstr>
      <vt:lpstr>Task 2 outline</vt:lpstr>
      <vt:lpstr>Background</vt:lpstr>
      <vt:lpstr>Data</vt:lpstr>
      <vt:lpstr>Method</vt:lpstr>
      <vt:lpstr>Results</vt:lpstr>
      <vt:lpstr>Results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Cardiomegaly Using X-ray Images and Segmentation of Hippocampus Using MRI Scans</dc:title>
  <cp:revision>9</cp:revision>
  <dcterms:modified xsi:type="dcterms:W3CDTF">2022-12-09T04:42:34Z</dcterms:modified>
</cp:coreProperties>
</file>